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6" r:id="rId9"/>
    <p:sldId id="264" r:id="rId10"/>
    <p:sldId id="265"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628" autoAdjust="0"/>
  </p:normalViewPr>
  <p:slideViewPr>
    <p:cSldViewPr snapToGrid="0">
      <p:cViewPr varScale="1">
        <p:scale>
          <a:sx n="88" d="100"/>
          <a:sy n="88" d="100"/>
        </p:scale>
        <p:origin x="14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202A5-B4A5-4A77-AF99-95D58B5EB52C}" type="datetimeFigureOut">
              <a:rPr lang="en-NZ" smtClean="0"/>
              <a:t>27/03/2018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7616E-C812-4362-8599-54077D887540}" type="slidenum">
              <a:rPr lang="en-NZ" smtClean="0"/>
              <a:t>‹#›</a:t>
            </a:fld>
            <a:endParaRPr lang="en-NZ"/>
          </a:p>
        </p:txBody>
      </p:sp>
    </p:spTree>
    <p:extLst>
      <p:ext uri="{BB962C8B-B14F-4D97-AF65-F5344CB8AC3E}">
        <p14:creationId xmlns:p14="http://schemas.microsoft.com/office/powerpoint/2010/main" val="413561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Credits: Left to right: </a:t>
            </a:r>
            <a:r>
              <a:rPr lang="de-DE" dirty="0" smtClean="0"/>
              <a:t>© Matthew</a:t>
            </a:r>
            <a:r>
              <a:rPr lang="de-DE" baseline="0" dirty="0" smtClean="0"/>
              <a:t> Hinton </a:t>
            </a:r>
            <a:r>
              <a:rPr lang="en-NZ" baseline="0" dirty="0" smtClean="0"/>
              <a:t>(http://photos.nola.com/nolacom_photo_essays/2011/09/photographers_lens_tropical_st.html#photo-9971883) (sent an email Nov 02/2016 asking permission, awaiting response), </a:t>
            </a:r>
            <a:r>
              <a:rPr lang="de-DE" dirty="0" smtClean="0"/>
              <a:t>© Eli Sarnat, Share Alike CC BY-SA Licence</a:t>
            </a:r>
            <a:r>
              <a:rPr lang="en-NZ" baseline="0" dirty="0" smtClean="0"/>
              <a:t> and </a:t>
            </a:r>
            <a:r>
              <a:rPr lang="de-DE" dirty="0" smtClean="0"/>
              <a:t>© Phil Lester.</a:t>
            </a:r>
          </a:p>
          <a:p>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1</a:t>
            </a:fld>
            <a:endParaRPr lang="en-NZ"/>
          </a:p>
        </p:txBody>
      </p:sp>
    </p:spTree>
    <p:extLst>
      <p:ext uri="{BB962C8B-B14F-4D97-AF65-F5344CB8AC3E}">
        <p14:creationId xmlns:p14="http://schemas.microsoft.com/office/powerpoint/2010/main" val="2607242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Credits: Image from </a:t>
            </a:r>
            <a:r>
              <a:rPr lang="en-NZ" sz="1200" b="0" i="1" kern="1200" dirty="0" smtClean="0">
                <a:solidFill>
                  <a:schemeClr val="tx1"/>
                </a:solidFill>
                <a:effectLst/>
                <a:latin typeface="+mn-lt"/>
                <a:ea typeface="+mn-ea"/>
                <a:cs typeface="+mn-cs"/>
              </a:rPr>
              <a:t>Image courtesy of TAW4 at FreeDigitalPhotos.net</a:t>
            </a:r>
            <a:endParaRPr lang="en-NZ"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9B7616E-C812-4362-8599-54077D887540}" type="slidenum">
              <a:rPr lang="en-NZ" smtClean="0"/>
              <a:t>10</a:t>
            </a:fld>
            <a:endParaRPr lang="en-NZ"/>
          </a:p>
        </p:txBody>
      </p:sp>
    </p:spTree>
    <p:extLst>
      <p:ext uri="{BB962C8B-B14F-4D97-AF65-F5344CB8AC3E}">
        <p14:creationId xmlns:p14="http://schemas.microsoft.com/office/powerpoint/2010/main" val="1378512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Credits: Image from </a:t>
            </a:r>
            <a:r>
              <a:rPr lang="en-NZ" sz="1200" b="0" i="1" kern="1200" dirty="0" smtClean="0">
                <a:solidFill>
                  <a:schemeClr val="tx1"/>
                </a:solidFill>
                <a:effectLst/>
                <a:latin typeface="+mn-lt"/>
                <a:ea typeface="+mn-ea"/>
                <a:cs typeface="+mn-cs"/>
              </a:rPr>
              <a:t>Image courtesy of </a:t>
            </a:r>
            <a:r>
              <a:rPr lang="en-NZ" sz="1200" i="1" dirty="0" smtClean="0">
                <a:solidFill>
                  <a:srgbClr val="222222"/>
                </a:solidFill>
                <a:latin typeface="arial" panose="020B0604020202020204" pitchFamily="34" charset="0"/>
              </a:rPr>
              <a:t>AKARAKINGDOMS</a:t>
            </a:r>
            <a:r>
              <a:rPr lang="en-NZ" sz="1200" b="0" i="1" kern="1200" dirty="0" smtClean="0">
                <a:solidFill>
                  <a:schemeClr val="tx1"/>
                </a:solidFill>
                <a:effectLst/>
                <a:latin typeface="+mn-lt"/>
                <a:ea typeface="+mn-ea"/>
                <a:cs typeface="+mn-cs"/>
              </a:rPr>
              <a:t> at FreeDigitalPhotos.net</a:t>
            </a:r>
            <a:r>
              <a:rPr lang="en-NZ" sz="1200" b="0" i="0" kern="1200" baseline="0" dirty="0" smtClean="0">
                <a:solidFill>
                  <a:schemeClr val="tx1"/>
                </a:solidFill>
                <a:effectLst/>
                <a:latin typeface="+mn-lt"/>
                <a:ea typeface="+mn-ea"/>
                <a:cs typeface="+mn-cs"/>
              </a:rPr>
              <a:t> </a:t>
            </a:r>
            <a:r>
              <a:rPr lang="en-NZ" sz="1200" b="0" i="0" kern="1200" dirty="0" smtClean="0">
                <a:solidFill>
                  <a:schemeClr val="tx1"/>
                </a:solidFill>
                <a:effectLst/>
                <a:latin typeface="+mn-lt"/>
                <a:ea typeface="+mn-ea"/>
                <a:cs typeface="+mn-cs"/>
              </a:rPr>
              <a:t>retrieved from http://www.freedigitalphotos.net/images/agree-terms.php?id=100300418</a:t>
            </a:r>
          </a:p>
        </p:txBody>
      </p:sp>
      <p:sp>
        <p:nvSpPr>
          <p:cNvPr id="4" name="Slide Number Placeholder 3"/>
          <p:cNvSpPr>
            <a:spLocks noGrp="1"/>
          </p:cNvSpPr>
          <p:nvPr>
            <p:ph type="sldNum" sz="quarter" idx="10"/>
          </p:nvPr>
        </p:nvSpPr>
        <p:spPr/>
        <p:txBody>
          <a:bodyPr/>
          <a:lstStyle/>
          <a:p>
            <a:fld id="{99B7616E-C812-4362-8599-54077D887540}" type="slidenum">
              <a:rPr lang="en-NZ" smtClean="0"/>
              <a:t>11</a:t>
            </a:fld>
            <a:endParaRPr lang="en-NZ"/>
          </a:p>
        </p:txBody>
      </p:sp>
    </p:spTree>
    <p:extLst>
      <p:ext uri="{BB962C8B-B14F-4D97-AF65-F5344CB8AC3E}">
        <p14:creationId xmlns:p14="http://schemas.microsoft.com/office/powerpoint/2010/main" val="3158682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Credits: Image from </a:t>
            </a:r>
            <a:r>
              <a:rPr lang="en-NZ" sz="1200" b="0" i="1" kern="1200" dirty="0" smtClean="0">
                <a:solidFill>
                  <a:schemeClr val="tx1"/>
                </a:solidFill>
                <a:effectLst/>
                <a:latin typeface="+mn-lt"/>
                <a:ea typeface="+mn-ea"/>
                <a:cs typeface="+mn-cs"/>
              </a:rPr>
              <a:t>Image courtesy of </a:t>
            </a:r>
            <a:r>
              <a:rPr lang="en-NZ" sz="1200" b="0" i="1" kern="1200" dirty="0" err="1" smtClean="0">
                <a:solidFill>
                  <a:schemeClr val="tx1"/>
                </a:solidFill>
                <a:effectLst/>
                <a:latin typeface="+mn-lt"/>
                <a:ea typeface="+mn-ea"/>
                <a:cs typeface="+mn-cs"/>
              </a:rPr>
              <a:t>arztsamui</a:t>
            </a:r>
            <a:r>
              <a:rPr lang="en-NZ" sz="1200" b="0" i="1" kern="1200" dirty="0" smtClean="0">
                <a:solidFill>
                  <a:schemeClr val="tx1"/>
                </a:solidFill>
                <a:effectLst/>
                <a:latin typeface="+mn-lt"/>
                <a:ea typeface="+mn-ea"/>
                <a:cs typeface="+mn-cs"/>
              </a:rPr>
              <a:t> </a:t>
            </a:r>
            <a:r>
              <a:rPr lang="en-NZ" sz="1200" b="0" i="1" kern="1200" smtClean="0">
                <a:solidFill>
                  <a:schemeClr val="tx1"/>
                </a:solidFill>
                <a:effectLst/>
                <a:latin typeface="+mn-lt"/>
                <a:ea typeface="+mn-ea"/>
                <a:cs typeface="+mn-cs"/>
              </a:rPr>
              <a:t>at </a:t>
            </a:r>
            <a:r>
              <a:rPr lang="en-NZ" sz="1200" b="0" i="1" kern="1200" smtClean="0">
                <a:solidFill>
                  <a:schemeClr val="tx1"/>
                </a:solidFill>
                <a:effectLst/>
                <a:latin typeface="+mn-lt"/>
                <a:ea typeface="+mn-ea"/>
                <a:cs typeface="+mn-cs"/>
              </a:rPr>
              <a:t>FreeDigitalPhotos.net</a:t>
            </a:r>
            <a:endParaRPr lang="en-NZ"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59B515-DD61-4345-9F7C-98248E0C093E}" type="slidenum">
              <a:rPr lang="en-NZ" smtClean="0"/>
              <a:t>12</a:t>
            </a:fld>
            <a:endParaRPr lang="en-NZ"/>
          </a:p>
        </p:txBody>
      </p:sp>
    </p:spTree>
    <p:extLst>
      <p:ext uri="{BB962C8B-B14F-4D97-AF65-F5344CB8AC3E}">
        <p14:creationId xmlns:p14="http://schemas.microsoft.com/office/powerpoint/2010/main" val="343865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Credits: Image from </a:t>
            </a:r>
            <a:r>
              <a:rPr lang="en-NZ" sz="1200" b="0" i="1" kern="1200" dirty="0" smtClean="0">
                <a:solidFill>
                  <a:schemeClr val="tx1"/>
                </a:solidFill>
                <a:effectLst/>
                <a:latin typeface="+mn-lt"/>
                <a:ea typeface="+mn-ea"/>
                <a:cs typeface="+mn-cs"/>
              </a:rPr>
              <a:t>Image courtesy of TAW4 at FreeDigitalPhotos.net</a:t>
            </a:r>
            <a:r>
              <a:rPr lang="en-NZ" sz="1200" b="0" i="0" kern="1200" baseline="0" dirty="0" smtClean="0">
                <a:solidFill>
                  <a:schemeClr val="tx1"/>
                </a:solidFill>
                <a:effectLst/>
                <a:latin typeface="+mn-lt"/>
                <a:ea typeface="+mn-ea"/>
                <a:cs typeface="+mn-cs"/>
              </a:rPr>
              <a:t> </a:t>
            </a:r>
            <a:r>
              <a:rPr lang="en-NZ" sz="1200" b="0" i="0" kern="1200" dirty="0" smtClean="0">
                <a:solidFill>
                  <a:schemeClr val="tx1"/>
                </a:solidFill>
                <a:effectLst/>
                <a:latin typeface="+mn-lt"/>
                <a:ea typeface="+mn-ea"/>
                <a:cs typeface="+mn-cs"/>
              </a:rPr>
              <a:t>retrieved from http://www.freedigitalphotos.net/images/agree-terms.php?id=100300418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0" i="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2</a:t>
            </a:fld>
            <a:endParaRPr lang="en-NZ"/>
          </a:p>
        </p:txBody>
      </p:sp>
    </p:spTree>
    <p:extLst>
      <p:ext uri="{BB962C8B-B14F-4D97-AF65-F5344CB8AC3E}">
        <p14:creationId xmlns:p14="http://schemas.microsoft.com/office/powerpoint/2010/main" val="314912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Credits:</a:t>
            </a:r>
            <a:r>
              <a:rPr lang="en-NZ" baseline="0" dirty="0" smtClean="0"/>
              <a:t> </a:t>
            </a:r>
            <a:r>
              <a:rPr lang="de-DE" dirty="0" smtClean="0"/>
              <a:t>© Phil Lester</a:t>
            </a:r>
          </a:p>
          <a:p>
            <a:endParaRPr lang="en-NZ" dirty="0" smtClean="0"/>
          </a:p>
          <a:p>
            <a:r>
              <a:rPr lang="en-NZ" dirty="0" smtClean="0"/>
              <a:t>Ants =</a:t>
            </a:r>
            <a:r>
              <a:rPr lang="en-NZ" baseline="0" dirty="0" smtClean="0"/>
              <a:t> </a:t>
            </a:r>
            <a:r>
              <a:rPr lang="en-NZ" sz="1200" b="0" i="0" kern="1200" dirty="0" err="1" smtClean="0">
                <a:solidFill>
                  <a:schemeClr val="tx1"/>
                </a:solidFill>
                <a:effectLst/>
                <a:latin typeface="+mn-lt"/>
                <a:ea typeface="+mn-ea"/>
                <a:cs typeface="+mn-cs"/>
              </a:rPr>
              <a:t>kinongo</a:t>
            </a:r>
            <a:r>
              <a:rPr lang="en-NZ" sz="1200" b="0" i="0" kern="1200" dirty="0" smtClean="0">
                <a:solidFill>
                  <a:schemeClr val="tx1"/>
                </a:solidFill>
                <a:effectLst/>
                <a:latin typeface="+mn-lt"/>
                <a:ea typeface="+mn-ea"/>
                <a:cs typeface="+mn-cs"/>
              </a:rPr>
              <a:t> (Kiribati</a:t>
            </a:r>
            <a:r>
              <a:rPr lang="en-NZ" sz="1200" b="0" i="0" kern="1200" baseline="0" dirty="0" smtClean="0">
                <a:solidFill>
                  <a:schemeClr val="tx1"/>
                </a:solidFill>
                <a:effectLst/>
                <a:latin typeface="+mn-lt"/>
                <a:ea typeface="+mn-ea"/>
                <a:cs typeface="+mn-cs"/>
              </a:rPr>
              <a:t> language)</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3</a:t>
            </a:fld>
            <a:endParaRPr lang="en-NZ"/>
          </a:p>
        </p:txBody>
      </p:sp>
    </p:spTree>
    <p:extLst>
      <p:ext uri="{BB962C8B-B14F-4D97-AF65-F5344CB8AC3E}">
        <p14:creationId xmlns:p14="http://schemas.microsoft.com/office/powerpoint/2010/main" val="334275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Credits: Image from </a:t>
            </a:r>
            <a:r>
              <a:rPr lang="en-NZ" sz="1200" b="0" i="1" kern="1200" dirty="0" smtClean="0">
                <a:solidFill>
                  <a:schemeClr val="tx1"/>
                </a:solidFill>
                <a:effectLst/>
                <a:latin typeface="+mn-lt"/>
                <a:ea typeface="+mn-ea"/>
                <a:cs typeface="+mn-cs"/>
              </a:rPr>
              <a:t>Image courtesy of TAW4 at FreeDigitalPhotos.net</a:t>
            </a:r>
            <a:endParaRPr lang="en-NZ"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59B515-DD61-4345-9F7C-98248E0C093E}" type="slidenum">
              <a:rPr lang="en-NZ" smtClean="0"/>
              <a:t>4</a:t>
            </a:fld>
            <a:endParaRPr lang="en-NZ"/>
          </a:p>
        </p:txBody>
      </p:sp>
    </p:spTree>
    <p:extLst>
      <p:ext uri="{BB962C8B-B14F-4D97-AF65-F5344CB8AC3E}">
        <p14:creationId xmlns:p14="http://schemas.microsoft.com/office/powerpoint/2010/main" val="400316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smtClean="0"/>
              <a:t>An</a:t>
            </a:r>
            <a:r>
              <a:rPr lang="en-NZ" baseline="0" dirty="0" smtClean="0"/>
              <a:t> ant outside its home range is considered invasive when it damages the human or natural environment.  Some ants only become invasive when they reach high numbers.  The photo shows fire ants covering a myrtle shrub.</a:t>
            </a:r>
          </a:p>
          <a:p>
            <a:endParaRPr lang="en-NZ" baseline="0" dirty="0" smtClean="0"/>
          </a:p>
          <a:p>
            <a:r>
              <a:rPr lang="en-NZ" baseline="0" dirty="0" smtClean="0"/>
              <a:t>Credits: </a:t>
            </a:r>
            <a:r>
              <a:rPr lang="de-DE" dirty="0" smtClean="0"/>
              <a:t>© Matthew</a:t>
            </a:r>
            <a:r>
              <a:rPr lang="de-DE" baseline="0" dirty="0" smtClean="0"/>
              <a:t> </a:t>
            </a:r>
            <a:r>
              <a:rPr lang="de-DE" baseline="0" dirty="0" err="1" smtClean="0"/>
              <a:t>Hinton</a:t>
            </a:r>
            <a:r>
              <a:rPr lang="de-DE" baseline="0" dirty="0" smtClean="0"/>
              <a:t> </a:t>
            </a:r>
            <a:r>
              <a:rPr lang="en-NZ" baseline="0" dirty="0" smtClean="0"/>
              <a:t>(http://photos.nola.com/nolacom_photo_essays/2011/09/photographers_lens_tropical_st.html#photo-9971883) (sent an email Nov 02/2016 asking permission, awaiting response)</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5</a:t>
            </a:fld>
            <a:endParaRPr lang="en-NZ"/>
          </a:p>
        </p:txBody>
      </p:sp>
    </p:spTree>
    <p:extLst>
      <p:ext uri="{BB962C8B-B14F-4D97-AF65-F5344CB8AC3E}">
        <p14:creationId xmlns:p14="http://schemas.microsoft.com/office/powerpoint/2010/main" val="153802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Credits: Image from </a:t>
            </a:r>
            <a:r>
              <a:rPr lang="en-NZ" sz="1200" b="0" i="1" kern="1200" dirty="0" smtClean="0">
                <a:solidFill>
                  <a:schemeClr val="tx1"/>
                </a:solidFill>
                <a:effectLst/>
                <a:latin typeface="+mn-lt"/>
                <a:ea typeface="+mn-ea"/>
                <a:cs typeface="+mn-cs"/>
              </a:rPr>
              <a:t>Image courtesy of TAW4 at FreeDigitalPhotos.net</a:t>
            </a:r>
            <a:endParaRPr lang="en-NZ"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59B515-DD61-4345-9F7C-98248E0C093E}" type="slidenum">
              <a:rPr lang="en-NZ" smtClean="0"/>
              <a:t>6</a:t>
            </a:fld>
            <a:endParaRPr lang="en-NZ"/>
          </a:p>
        </p:txBody>
      </p:sp>
    </p:spTree>
    <p:extLst>
      <p:ext uri="{BB962C8B-B14F-4D97-AF65-F5344CB8AC3E}">
        <p14:creationId xmlns:p14="http://schemas.microsoft.com/office/powerpoint/2010/main" val="128453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smtClean="0"/>
              <a:t>Ants</a:t>
            </a:r>
            <a:r>
              <a:rPr lang="en-NZ" baseline="0" dirty="0" smtClean="0"/>
              <a:t> perform a number of tasks that are good for the environment. Perhaps most importantly they assist in the breakdown of organic materials and nutrient cycling. Even ants that are introduced outside of their natural range can benefit the environment. </a:t>
            </a:r>
          </a:p>
          <a:p>
            <a:endParaRPr lang="en-NZ" baseline="0" dirty="0" smtClean="0"/>
          </a:p>
          <a:p>
            <a:r>
              <a:rPr lang="en-NZ" baseline="0" dirty="0" smtClean="0"/>
              <a:t>The ant in the picture is </a:t>
            </a:r>
            <a:r>
              <a:rPr lang="en-NZ" i="1" baseline="0" dirty="0" err="1" smtClean="0"/>
              <a:t>Odontomachus</a:t>
            </a:r>
            <a:r>
              <a:rPr lang="en-NZ" i="1" baseline="0" dirty="0" smtClean="0"/>
              <a:t> </a:t>
            </a:r>
            <a:r>
              <a:rPr lang="en-NZ" i="1" baseline="0" dirty="0" err="1" smtClean="0"/>
              <a:t>similimus</a:t>
            </a:r>
            <a:r>
              <a:rPr lang="en-NZ" baseline="0" dirty="0" smtClean="0"/>
              <a:t>.  It is one of the biggest introduced ants in the Pacific and while it can give a nasty bite and has a painful sting, it is not aggressive. It is a slow moving solitary hunter that rarely causes people ant bother.</a:t>
            </a:r>
          </a:p>
          <a:p>
            <a:r>
              <a:rPr lang="en-NZ" baseline="0" dirty="0" smtClean="0"/>
              <a:t>Some ants only become a problem when they reach high numbers. Others cause problems because they sting or spray acid.</a:t>
            </a:r>
          </a:p>
          <a:p>
            <a:endParaRPr lang="en-NZ" baseline="0" dirty="0" smtClean="0"/>
          </a:p>
          <a:p>
            <a:r>
              <a:rPr lang="en-NZ" smtClean="0"/>
              <a:t>It </a:t>
            </a:r>
            <a:r>
              <a:rPr lang="en-NZ" dirty="0" smtClean="0"/>
              <a:t>is important that students understand that not all ants are a problem. Generally, ants are beneficial to the environment acting as decomposers and soil enrichers. Some ants (such as yellow crazy ants) are only a problem in large numbers.</a:t>
            </a:r>
            <a:endParaRPr lang="en-NZ" baseline="0" dirty="0" smtClean="0"/>
          </a:p>
          <a:p>
            <a:endParaRPr lang="en-NZ" baseline="0" dirty="0" smtClean="0"/>
          </a:p>
          <a:p>
            <a:r>
              <a:rPr lang="en-NZ" baseline="0" dirty="0" smtClean="0"/>
              <a:t>Credits: </a:t>
            </a:r>
            <a:r>
              <a:rPr lang="de-DE" dirty="0" smtClean="0"/>
              <a:t>© Eli </a:t>
            </a:r>
            <a:r>
              <a:rPr lang="de-DE" dirty="0" err="1" smtClean="0"/>
              <a:t>Sarnat</a:t>
            </a:r>
            <a:r>
              <a:rPr lang="de-DE" dirty="0" smtClean="0"/>
              <a:t>, Share </a:t>
            </a:r>
            <a:r>
              <a:rPr lang="de-DE" dirty="0" err="1" smtClean="0"/>
              <a:t>Alike</a:t>
            </a:r>
            <a:r>
              <a:rPr lang="de-DE" dirty="0" smtClean="0"/>
              <a:t> CC BY-SA </a:t>
            </a:r>
            <a:r>
              <a:rPr lang="de-DE" dirty="0" err="1" smtClean="0"/>
              <a:t>Licence</a:t>
            </a:r>
            <a:endParaRPr lang="en-NZ" baseline="0" dirty="0" smtClean="0"/>
          </a:p>
          <a:p>
            <a:endParaRPr lang="en-NZ" baseline="0" dirty="0" smtClean="0"/>
          </a:p>
        </p:txBody>
      </p:sp>
      <p:sp>
        <p:nvSpPr>
          <p:cNvPr id="4" name="Slide Number Placeholder 3"/>
          <p:cNvSpPr>
            <a:spLocks noGrp="1"/>
          </p:cNvSpPr>
          <p:nvPr>
            <p:ph type="sldNum" sz="quarter" idx="10"/>
          </p:nvPr>
        </p:nvSpPr>
        <p:spPr/>
        <p:txBody>
          <a:bodyPr/>
          <a:lstStyle/>
          <a:p>
            <a:fld id="{B759B515-DD61-4345-9F7C-98248E0C093E}" type="slidenum">
              <a:rPr lang="en-NZ" smtClean="0"/>
              <a:t>7</a:t>
            </a:fld>
            <a:endParaRPr lang="en-NZ"/>
          </a:p>
        </p:txBody>
      </p:sp>
    </p:spTree>
    <p:extLst>
      <p:ext uri="{BB962C8B-B14F-4D97-AF65-F5344CB8AC3E}">
        <p14:creationId xmlns:p14="http://schemas.microsoft.com/office/powerpoint/2010/main" val="367832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Credits: Image from </a:t>
            </a:r>
            <a:r>
              <a:rPr lang="en-NZ" sz="1200" b="0" i="1" kern="1200" dirty="0" smtClean="0">
                <a:solidFill>
                  <a:schemeClr val="tx1"/>
                </a:solidFill>
                <a:effectLst/>
                <a:latin typeface="+mn-lt"/>
                <a:ea typeface="+mn-ea"/>
                <a:cs typeface="+mn-cs"/>
              </a:rPr>
              <a:t>Image courtesy of TAW4 at FreeDigitalPhotos.net</a:t>
            </a:r>
            <a:endParaRPr lang="en-NZ"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759B515-DD61-4345-9F7C-98248E0C093E}" type="slidenum">
              <a:rPr lang="en-NZ" smtClean="0"/>
              <a:t>8</a:t>
            </a:fld>
            <a:endParaRPr lang="en-NZ"/>
          </a:p>
        </p:txBody>
      </p:sp>
    </p:spTree>
    <p:extLst>
      <p:ext uri="{BB962C8B-B14F-4D97-AF65-F5344CB8AC3E}">
        <p14:creationId xmlns:p14="http://schemas.microsoft.com/office/powerpoint/2010/main" val="227090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NZ" dirty="0" smtClean="0"/>
              <a:t>When invasive</a:t>
            </a:r>
            <a:r>
              <a:rPr lang="en-NZ" baseline="0" dirty="0" smtClean="0"/>
              <a:t> ants reach high abundance, they can be a major nuisance in three ways: 1. they farm scale insects, aphids and other honeydew producing bugs, which damage crop plants, reduce yields and spread crop diseases. 2. They can kill or injure local wildlife including birds, crabs, lizards, insects and can make it difficult for stock animals like pigs and chickens to feed. 3. Many invasive ants sting or bite when disturbed. Stings can form blisters and become infected. Sometimes the ants can grow to such high numbers that people cannot eat, work or sleep because there are always ants crawling all over them.</a:t>
            </a:r>
          </a:p>
          <a:p>
            <a:endParaRPr lang="en-NZ" baseline="0" dirty="0" smtClean="0"/>
          </a:p>
          <a:p>
            <a:r>
              <a:rPr lang="en-NZ" baseline="0" dirty="0" smtClean="0"/>
              <a:t>Additional Information:</a:t>
            </a:r>
          </a:p>
          <a:p>
            <a:pPr marL="228600" indent="-228600">
              <a:buAutoNum type="arabicParenR"/>
            </a:pPr>
            <a:r>
              <a:rPr lang="en-NZ" dirty="0" smtClean="0"/>
              <a:t>Damage to agriculture and crops. Invasive ants don’t directly damage crops, but they “farm” sap sucking insects such as aphids, scale insects and mealy bugs that do. These sap sucking insects directly damage the plants and spread plant diseases. The ants protect the sap sucking pests from predators, which allows the pests to increase their numbers. In return the ants collect the sugary honeydew that the sap suckers excrete. The ants also make it difficult for stock animals such as pigs and chickens to eat or sleep and the ants may also kill and eat newly hatched chicks. </a:t>
            </a:r>
          </a:p>
          <a:p>
            <a:pPr marL="228600" indent="-228600">
              <a:buAutoNum type="arabicParenR"/>
            </a:pPr>
            <a:r>
              <a:rPr lang="en-NZ" dirty="0" smtClean="0"/>
              <a:t>Damage to the environment. Ants are hungry predators. When they are in large numbers invasive ants kill other insects, birds, crabs, lizards and other animals. Some of these animals perform important actions for the whole ecosystem. For example, on Christmas Island crabs remove seedlings of understorey vegetation. When yellow crazy ants killed all the crabs, the understorey vegetation went wild. The large numbers of understorey plants shaded out all the canopy seedlings. This meant that there would be no new canopy trees to replace old ones that fell and that the entire ecosystem would change. As some birds and other animals depend on these canopy trees for food and shelter their numbers decline. This in turn affects the birds and other animals that preyed on them. So, ants killing the crabs had an effect on the entire ecosystem. Some Pacific ecosystems are not well understood, so it is uncertain what large scale effects invasive ants may have on them. </a:t>
            </a:r>
          </a:p>
          <a:p>
            <a:pPr marL="228600" indent="-228600">
              <a:buAutoNum type="arabicParenR"/>
            </a:pPr>
            <a:r>
              <a:rPr lang="en-NZ" dirty="0" smtClean="0"/>
              <a:t>Invasive ants can cause humans great discomfort. Some species of ants bite, while others sting or spray acid when they are disturbed. In large numbers the ants make it difficult for people to eat, gather food, work or sleep as they crawl all over them day and night. Ask the students to share any stories they may have about ants in their homes, on their family’s crops or that they might have seen in the bush.</a:t>
            </a:r>
            <a:endParaRPr lang="en-NZ" baseline="0" dirty="0" smtClean="0"/>
          </a:p>
          <a:p>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Credits clockwise from left </a:t>
            </a:r>
            <a:r>
              <a:rPr lang="de-DE" dirty="0" smtClean="0"/>
              <a:t>© </a:t>
            </a:r>
            <a:r>
              <a:rPr lang="en-NZ" baseline="0" dirty="0" err="1" smtClean="0"/>
              <a:t>Plegadis</a:t>
            </a:r>
            <a:r>
              <a:rPr lang="en-NZ" baseline="0" dirty="0" smtClean="0"/>
              <a:t>, Wikipedia, </a:t>
            </a:r>
            <a:r>
              <a:rPr lang="de-DE" dirty="0" smtClean="0"/>
              <a:t>© Meghan Cooling, © Sheldon Plentovich, © Shutterstock</a:t>
            </a:r>
            <a:r>
              <a:rPr lang="de-DE" baseline="0" dirty="0" smtClean="0"/>
              <a:t> / Panya Kuanun</a:t>
            </a:r>
            <a:r>
              <a:rPr lang="de-DE" dirty="0" smtClean="0"/>
              <a:t>, MISC website, ©</a:t>
            </a:r>
            <a:r>
              <a:rPr lang="de-DE" baseline="0" dirty="0" smtClean="0"/>
              <a:t> </a:t>
            </a:r>
            <a:r>
              <a:rPr lang="de-DE" dirty="0" smtClean="0"/>
              <a:t>Phil Lester</a:t>
            </a:r>
            <a:endParaRPr lang="en-NZ" dirty="0"/>
          </a:p>
        </p:txBody>
      </p:sp>
      <p:sp>
        <p:nvSpPr>
          <p:cNvPr id="4" name="Slide Number Placeholder 3"/>
          <p:cNvSpPr>
            <a:spLocks noGrp="1"/>
          </p:cNvSpPr>
          <p:nvPr>
            <p:ph type="sldNum" sz="quarter" idx="10"/>
          </p:nvPr>
        </p:nvSpPr>
        <p:spPr/>
        <p:txBody>
          <a:bodyPr/>
          <a:lstStyle/>
          <a:p>
            <a:fld id="{B759B515-DD61-4345-9F7C-98248E0C093E}" type="slidenum">
              <a:rPr lang="en-NZ" smtClean="0"/>
              <a:t>9</a:t>
            </a:fld>
            <a:endParaRPr lang="en-NZ"/>
          </a:p>
        </p:txBody>
      </p:sp>
    </p:spTree>
    <p:extLst>
      <p:ext uri="{BB962C8B-B14F-4D97-AF65-F5344CB8AC3E}">
        <p14:creationId xmlns:p14="http://schemas.microsoft.com/office/powerpoint/2010/main" val="127957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27/03/2018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562586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27/03/2018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405841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27/03/2018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46565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1938941-6520-4637-BB8B-0691D7984F34}" type="datetimeFigureOut">
              <a:rPr lang="en-NZ" smtClean="0"/>
              <a:t>27/03/2018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49037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938941-6520-4637-BB8B-0691D7984F34}" type="datetimeFigureOut">
              <a:rPr lang="en-NZ" smtClean="0"/>
              <a:t>27/03/2018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63405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A1938941-6520-4637-BB8B-0691D7984F34}" type="datetimeFigureOut">
              <a:rPr lang="en-NZ" smtClean="0"/>
              <a:t>27/03/2018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297956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A1938941-6520-4637-BB8B-0691D7984F34}" type="datetimeFigureOut">
              <a:rPr lang="en-NZ" smtClean="0"/>
              <a:t>27/03/2018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97056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A1938941-6520-4637-BB8B-0691D7984F34}" type="datetimeFigureOut">
              <a:rPr lang="en-NZ" smtClean="0"/>
              <a:t>27/03/2018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63603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38941-6520-4637-BB8B-0691D7984F34}" type="datetimeFigureOut">
              <a:rPr lang="en-NZ" smtClean="0"/>
              <a:t>27/03/2018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184345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938941-6520-4637-BB8B-0691D7984F34}" type="datetimeFigureOut">
              <a:rPr lang="en-NZ" smtClean="0"/>
              <a:t>27/03/2018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384542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938941-6520-4637-BB8B-0691D7984F34}" type="datetimeFigureOut">
              <a:rPr lang="en-NZ" smtClean="0"/>
              <a:t>27/03/2018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11C1C21-FFFE-4C1A-A11E-30D4F5CE2460}" type="slidenum">
              <a:rPr lang="en-NZ" smtClean="0"/>
              <a:t>‹#›</a:t>
            </a:fld>
            <a:endParaRPr lang="en-NZ"/>
          </a:p>
        </p:txBody>
      </p:sp>
    </p:spTree>
    <p:extLst>
      <p:ext uri="{BB962C8B-B14F-4D97-AF65-F5344CB8AC3E}">
        <p14:creationId xmlns:p14="http://schemas.microsoft.com/office/powerpoint/2010/main" val="345688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375">
              <a:schemeClr val="bg1"/>
            </a:gs>
            <a:gs pos="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38941-6520-4637-BB8B-0691D7984F34}" type="datetimeFigureOut">
              <a:rPr lang="en-NZ" smtClean="0"/>
              <a:t>27/03/2018</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C1C21-FFFE-4C1A-A11E-30D4F5CE2460}" type="slidenum">
              <a:rPr lang="en-NZ" smtClean="0"/>
              <a:t>‹#›</a:t>
            </a:fld>
            <a:endParaRPr lang="en-NZ"/>
          </a:p>
        </p:txBody>
      </p:sp>
    </p:spTree>
    <p:extLst>
      <p:ext uri="{BB962C8B-B14F-4D97-AF65-F5344CB8AC3E}">
        <p14:creationId xmlns:p14="http://schemas.microsoft.com/office/powerpoint/2010/main" val="132963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94465" y="5272228"/>
            <a:ext cx="1615393" cy="14097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6645" y="5272228"/>
            <a:ext cx="1630172" cy="1407876"/>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03900" y="5823079"/>
            <a:ext cx="2831600" cy="666259"/>
          </a:xfrm>
          <a:prstGeom prst="rect">
            <a:avLst/>
          </a:prstGeom>
        </p:spPr>
      </p:pic>
      <p:sp>
        <p:nvSpPr>
          <p:cNvPr id="18" name="TextBox 17"/>
          <p:cNvSpPr txBox="1"/>
          <p:nvPr/>
        </p:nvSpPr>
        <p:spPr>
          <a:xfrm>
            <a:off x="1889861" y="4036936"/>
            <a:ext cx="8304971" cy="923330"/>
          </a:xfrm>
          <a:prstGeom prst="rect">
            <a:avLst/>
          </a:prstGeom>
          <a:noFill/>
        </p:spPr>
        <p:txBody>
          <a:bodyPr wrap="square" rtlCol="0">
            <a:spAutoFit/>
          </a:bodyPr>
          <a:lstStyle/>
          <a:p>
            <a:pPr algn="ctr"/>
            <a:r>
              <a:rPr lang="en-NZ" sz="5400" smtClean="0">
                <a:latin typeface="Aharoni" panose="02010803020104030203" pitchFamily="2" charset="-79"/>
                <a:cs typeface="Aharoni" panose="02010803020104030203" pitchFamily="2" charset="-79"/>
              </a:rPr>
              <a:t>Hi Ants!</a:t>
            </a:r>
            <a:endParaRPr lang="en-NZ" sz="5400" dirty="0">
              <a:latin typeface="Aharoni" panose="02010803020104030203" pitchFamily="2" charset="-79"/>
              <a:cs typeface="Aharoni" panose="02010803020104030203" pitchFamily="2" charset="-79"/>
            </a:endParaRPr>
          </a:p>
        </p:txBody>
      </p:sp>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973" y="283029"/>
            <a:ext cx="3363441" cy="2135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Content Placeholder 4" descr="YCA.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35576" y="620485"/>
            <a:ext cx="3148564" cy="22904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1" descr="Odontomachus_simillimus_IMG_0882.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85424" y="1351008"/>
            <a:ext cx="4170201" cy="2663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1362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3700" y="5181600"/>
            <a:ext cx="1600200" cy="16002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en-NZ" b="1" dirty="0" smtClean="0">
                <a:latin typeface="Comic Sans MS" panose="030F0702030302020204" pitchFamily="66" charset="0"/>
              </a:rPr>
              <a:t>What we have learnt today</a:t>
            </a:r>
            <a:endParaRPr lang="en-NZ" b="1" dirty="0">
              <a:latin typeface="Comic Sans MS" panose="030F0702030302020204" pitchFamily="66" charset="0"/>
            </a:endParaRPr>
          </a:p>
        </p:txBody>
      </p:sp>
      <p:sp>
        <p:nvSpPr>
          <p:cNvPr id="3" name="Content Placeholder 2"/>
          <p:cNvSpPr>
            <a:spLocks noGrp="1"/>
          </p:cNvSpPr>
          <p:nvPr>
            <p:ph idx="1"/>
          </p:nvPr>
        </p:nvSpPr>
        <p:spPr/>
        <p:txBody>
          <a:bodyPr/>
          <a:lstStyle/>
          <a:p>
            <a:r>
              <a:rPr lang="en-NZ" dirty="0" smtClean="0">
                <a:latin typeface="Comic Sans MS" panose="030F0702030302020204" pitchFamily="66" charset="0"/>
              </a:rPr>
              <a:t>Ants are insects. They have 3 body parts and 6 legs.</a:t>
            </a:r>
          </a:p>
          <a:p>
            <a:r>
              <a:rPr lang="en-NZ" dirty="0" smtClean="0">
                <a:latin typeface="Comic Sans MS" panose="030F0702030302020204" pitchFamily="66" charset="0"/>
              </a:rPr>
              <a:t>They are in the same family as wasps and bees and the queen can lay thousands of eggs everyday.</a:t>
            </a:r>
          </a:p>
          <a:p>
            <a:r>
              <a:rPr lang="en-NZ" dirty="0" smtClean="0">
                <a:latin typeface="Comic Sans MS" panose="030F0702030302020204" pitchFamily="66" charset="0"/>
              </a:rPr>
              <a:t>An ant is invasive when it has left its home range and damages the natural environment of its new home.</a:t>
            </a:r>
          </a:p>
          <a:p>
            <a:r>
              <a:rPr lang="en-NZ" dirty="0" smtClean="0">
                <a:latin typeface="Comic Sans MS" panose="030F0702030302020204" pitchFamily="66" charset="0"/>
              </a:rPr>
              <a:t>Not all ants are invasive. Most do good things for the environment like helping decomposition.</a:t>
            </a:r>
          </a:p>
          <a:p>
            <a:r>
              <a:rPr lang="en-NZ" dirty="0" smtClean="0">
                <a:latin typeface="Comic Sans MS" panose="030F0702030302020204" pitchFamily="66" charset="0"/>
              </a:rPr>
              <a:t>Some ants are bad because they can cause harm to our farms, human and our environment.</a:t>
            </a:r>
            <a:endParaRPr lang="en-NZ" dirty="0">
              <a:latin typeface="Comic Sans MS" panose="030F0702030302020204" pitchFamily="66" charset="0"/>
            </a:endParaRPr>
          </a:p>
        </p:txBody>
      </p:sp>
      <p:sp>
        <p:nvSpPr>
          <p:cNvPr id="5" name="TextBox 4"/>
          <p:cNvSpPr txBox="1"/>
          <p:nvPr/>
        </p:nvSpPr>
        <p:spPr>
          <a:xfrm>
            <a:off x="0" y="6600821"/>
            <a:ext cx="6183086" cy="338554"/>
          </a:xfrm>
          <a:prstGeom prst="rect">
            <a:avLst/>
          </a:prstGeom>
          <a:noFill/>
        </p:spPr>
        <p:txBody>
          <a:bodyPr wrap="square" rtlCol="0">
            <a:spAutoFit/>
          </a:bodyPr>
          <a:lstStyle/>
          <a:p>
            <a:r>
              <a:rPr lang="en-NZ" sz="800" i="1" dirty="0"/>
              <a:t>Image courtesy of TAW4 at FreeDigitalPhotos.net</a:t>
            </a:r>
            <a:endParaRPr lang="en-NZ" sz="800" dirty="0"/>
          </a:p>
          <a:p>
            <a:endParaRPr lang="en-NZ" sz="800" dirty="0"/>
          </a:p>
        </p:txBody>
      </p:sp>
    </p:spTree>
    <p:extLst>
      <p:ext uri="{BB962C8B-B14F-4D97-AF65-F5344CB8AC3E}">
        <p14:creationId xmlns:p14="http://schemas.microsoft.com/office/powerpoint/2010/main" val="2838413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latin typeface="Comic Sans MS" panose="030F0702030302020204" pitchFamily="66" charset="0"/>
              </a:rPr>
              <a:t>For our next lesson</a:t>
            </a:r>
            <a:endParaRPr lang="en-NZ" b="1" dirty="0">
              <a:latin typeface="Comic Sans MS" panose="030F0702030302020204" pitchFamily="66" charset="0"/>
            </a:endParaRPr>
          </a:p>
        </p:txBody>
      </p:sp>
      <p:sp>
        <p:nvSpPr>
          <p:cNvPr id="3" name="Content Placeholder 2"/>
          <p:cNvSpPr>
            <a:spLocks noGrp="1"/>
          </p:cNvSpPr>
          <p:nvPr>
            <p:ph idx="1"/>
          </p:nvPr>
        </p:nvSpPr>
        <p:spPr>
          <a:xfrm>
            <a:off x="838200" y="1825625"/>
            <a:ext cx="7293429" cy="4351338"/>
          </a:xfrm>
        </p:spPr>
        <p:txBody>
          <a:bodyPr/>
          <a:lstStyle/>
          <a:p>
            <a:r>
              <a:rPr lang="en-SG" dirty="0" smtClean="0">
                <a:latin typeface="Comic Sans MS" panose="030F0702030302020204" pitchFamily="66" charset="0"/>
              </a:rPr>
              <a:t>Can you think </a:t>
            </a:r>
            <a:r>
              <a:rPr lang="en-SG" dirty="0">
                <a:latin typeface="Comic Sans MS" panose="030F0702030302020204" pitchFamily="66" charset="0"/>
              </a:rPr>
              <a:t>about any stories </a:t>
            </a:r>
            <a:r>
              <a:rPr lang="en-SG" dirty="0" smtClean="0">
                <a:latin typeface="Comic Sans MS" panose="030F0702030302020204" pitchFamily="66" charset="0"/>
              </a:rPr>
              <a:t>you </a:t>
            </a:r>
            <a:r>
              <a:rPr lang="en-SG" dirty="0">
                <a:latin typeface="Comic Sans MS" panose="030F0702030302020204" pitchFamily="66" charset="0"/>
              </a:rPr>
              <a:t>may have about ants in </a:t>
            </a:r>
            <a:r>
              <a:rPr lang="en-SG" dirty="0" smtClean="0">
                <a:latin typeface="Comic Sans MS" panose="030F0702030302020204" pitchFamily="66" charset="0"/>
              </a:rPr>
              <a:t>your homes</a:t>
            </a:r>
            <a:r>
              <a:rPr lang="en-SG" dirty="0">
                <a:latin typeface="Comic Sans MS" panose="030F0702030302020204" pitchFamily="66" charset="0"/>
              </a:rPr>
              <a:t>, on </a:t>
            </a:r>
            <a:r>
              <a:rPr lang="en-SG" dirty="0" smtClean="0">
                <a:latin typeface="Comic Sans MS" panose="030F0702030302020204" pitchFamily="66" charset="0"/>
              </a:rPr>
              <a:t>your </a:t>
            </a:r>
            <a:r>
              <a:rPr lang="en-SG" dirty="0">
                <a:latin typeface="Comic Sans MS" panose="030F0702030302020204" pitchFamily="66" charset="0"/>
              </a:rPr>
              <a:t>family’s crops or </a:t>
            </a:r>
            <a:r>
              <a:rPr lang="en-SG" dirty="0" smtClean="0">
                <a:latin typeface="Comic Sans MS" panose="030F0702030302020204" pitchFamily="66" charset="0"/>
              </a:rPr>
              <a:t>you might </a:t>
            </a:r>
            <a:r>
              <a:rPr lang="en-SG" dirty="0">
                <a:latin typeface="Comic Sans MS" panose="030F0702030302020204" pitchFamily="66" charset="0"/>
              </a:rPr>
              <a:t>have seen in the </a:t>
            </a:r>
            <a:r>
              <a:rPr lang="en-SG" dirty="0" smtClean="0">
                <a:latin typeface="Comic Sans MS" panose="030F0702030302020204" pitchFamily="66" charset="0"/>
              </a:rPr>
              <a:t>bush? It can be your personal story or stories from your family members.</a:t>
            </a:r>
          </a:p>
          <a:p>
            <a:endParaRPr lang="en-SG" dirty="0" smtClean="0">
              <a:latin typeface="Comic Sans MS" panose="030F0702030302020204" pitchFamily="66" charset="0"/>
            </a:endParaRPr>
          </a:p>
          <a:p>
            <a:r>
              <a:rPr lang="en-SG" dirty="0" smtClean="0">
                <a:latin typeface="Comic Sans MS" panose="030F0702030302020204" pitchFamily="66" charset="0"/>
              </a:rPr>
              <a:t>Come ready to </a:t>
            </a:r>
            <a:r>
              <a:rPr lang="en-SG" dirty="0">
                <a:latin typeface="Comic Sans MS" panose="030F0702030302020204" pitchFamily="66" charset="0"/>
              </a:rPr>
              <a:t>share them at the next lesson.</a:t>
            </a:r>
            <a:endParaRPr lang="en-NZ" dirty="0">
              <a:latin typeface="Comic Sans MS" panose="030F0702030302020204" pitchFamily="66" charset="0"/>
            </a:endParaRPr>
          </a:p>
        </p:txBody>
      </p:sp>
      <p:sp>
        <p:nvSpPr>
          <p:cNvPr id="4" name="Rectangle 3"/>
          <p:cNvSpPr/>
          <p:nvPr/>
        </p:nvSpPr>
        <p:spPr>
          <a:xfrm>
            <a:off x="0" y="6596390"/>
            <a:ext cx="6096000" cy="246221"/>
          </a:xfrm>
          <a:prstGeom prst="rect">
            <a:avLst/>
          </a:prstGeom>
        </p:spPr>
        <p:txBody>
          <a:bodyPr>
            <a:spAutoFit/>
          </a:bodyPr>
          <a:lstStyle/>
          <a:p>
            <a:r>
              <a:rPr lang="en-NZ" sz="1000" i="1" dirty="0">
                <a:solidFill>
                  <a:srgbClr val="222222"/>
                </a:solidFill>
                <a:latin typeface="arial" panose="020B0604020202020204" pitchFamily="34" charset="0"/>
              </a:rPr>
              <a:t>Image courtesy of AKARAKINGDOMS at FreeDigitalPhotos.net</a:t>
            </a:r>
            <a:endParaRPr lang="en-NZ" sz="1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1629" y="2065111"/>
            <a:ext cx="3366861" cy="33668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770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622" y="1580151"/>
            <a:ext cx="7886700" cy="1325563"/>
          </a:xfrm>
        </p:spPr>
        <p:txBody>
          <a:bodyPr/>
          <a:lstStyle/>
          <a:p>
            <a:r>
              <a:rPr lang="en-NZ" b="1" dirty="0" smtClean="0">
                <a:latin typeface="Comic Sans MS" panose="030F0702030302020204" pitchFamily="66" charset="0"/>
              </a:rPr>
              <a:t>See you next time!</a:t>
            </a:r>
            <a:endParaRPr lang="en-NZ" b="1"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189310"/>
            <a:ext cx="3810000" cy="253365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76200" y="6596390"/>
            <a:ext cx="4572000" cy="261610"/>
          </a:xfrm>
          <a:prstGeom prst="rect">
            <a:avLst/>
          </a:prstGeom>
        </p:spPr>
        <p:txBody>
          <a:bodyPr>
            <a:spAutoFit/>
          </a:bodyPr>
          <a:lstStyle/>
          <a:p>
            <a:r>
              <a:rPr lang="en-NZ" sz="1050" i="1" dirty="0"/>
              <a:t>Image courtesy of </a:t>
            </a:r>
            <a:r>
              <a:rPr lang="en-NZ" sz="1050" i="1" dirty="0" err="1"/>
              <a:t>arztsamui</a:t>
            </a:r>
            <a:r>
              <a:rPr lang="en-NZ" sz="1050" i="1" dirty="0"/>
              <a:t> at FreeDigitalPhotos.net</a:t>
            </a:r>
            <a:r>
              <a:rPr lang="en-NZ" sz="1050" dirty="0"/>
              <a:t> </a:t>
            </a:r>
          </a:p>
        </p:txBody>
      </p:sp>
    </p:spTree>
    <p:extLst>
      <p:ext uri="{BB962C8B-B14F-4D97-AF65-F5344CB8AC3E}">
        <p14:creationId xmlns:p14="http://schemas.microsoft.com/office/powerpoint/2010/main" val="164028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b="1" dirty="0">
                <a:latin typeface="Comic Sans MS" panose="030F0702030302020204" pitchFamily="66" charset="0"/>
              </a:rPr>
              <a:t>What are we going to learn today?</a:t>
            </a:r>
          </a:p>
        </p:txBody>
      </p:sp>
      <p:sp>
        <p:nvSpPr>
          <p:cNvPr id="3" name="Content Placeholder 2"/>
          <p:cNvSpPr>
            <a:spLocks noGrp="1"/>
          </p:cNvSpPr>
          <p:nvPr>
            <p:ph idx="1"/>
          </p:nvPr>
        </p:nvSpPr>
        <p:spPr>
          <a:xfrm>
            <a:off x="1987550" y="1816100"/>
            <a:ext cx="7886700" cy="4351338"/>
          </a:xfrm>
        </p:spPr>
        <p:txBody>
          <a:bodyPr>
            <a:normAutofit/>
          </a:bodyPr>
          <a:lstStyle/>
          <a:p>
            <a:pPr marL="514350" indent="-514350" algn="just">
              <a:buAutoNum type="arabicParenR"/>
            </a:pPr>
            <a:r>
              <a:rPr lang="en-SG" sz="3200" dirty="0">
                <a:latin typeface="Comic Sans MS" panose="030F0702030302020204" pitchFamily="66" charset="0"/>
              </a:rPr>
              <a:t>The top five invasive ant pests.</a:t>
            </a:r>
          </a:p>
          <a:p>
            <a:pPr marL="514350" indent="-514350" algn="just">
              <a:buAutoNum type="arabicParenR"/>
            </a:pPr>
            <a:endParaRPr lang="en-SG" sz="3200" dirty="0">
              <a:latin typeface="Comic Sans MS" panose="030F0702030302020204" pitchFamily="66" charset="0"/>
            </a:endParaRPr>
          </a:p>
          <a:p>
            <a:pPr marL="514350" indent="-514350" algn="just">
              <a:buAutoNum type="arabicParenR"/>
            </a:pPr>
            <a:r>
              <a:rPr lang="en-SG" sz="3200" dirty="0">
                <a:latin typeface="Comic Sans MS" panose="030F0702030302020204" pitchFamily="66" charset="0"/>
              </a:rPr>
              <a:t>The problems they cause to our people, our agriculture and our natural environment.</a:t>
            </a:r>
          </a:p>
          <a:p>
            <a:pPr marL="514350" indent="-514350" algn="just">
              <a:buAutoNum type="arabicParenR"/>
            </a:pPr>
            <a:endParaRPr lang="en-SG" sz="3200" dirty="0">
              <a:latin typeface="Comic Sans MS" panose="030F0702030302020204" pitchFamily="66" charset="0"/>
            </a:endParaRPr>
          </a:p>
          <a:p>
            <a:pPr marL="514350" indent="-514350" algn="just">
              <a:buAutoNum type="arabicParenR"/>
            </a:pPr>
            <a:r>
              <a:rPr lang="en-SG" sz="3200" dirty="0">
                <a:latin typeface="Comic Sans MS" panose="030F0702030302020204" pitchFamily="66" charset="0"/>
              </a:rPr>
              <a:t>Where these ants come from and how they arrive in </a:t>
            </a:r>
            <a:r>
              <a:rPr lang="en-NZ" sz="3200" dirty="0">
                <a:latin typeface="Comic Sans MS" panose="030F0702030302020204" pitchFamily="66" charset="0"/>
              </a:rPr>
              <a:t>our country.</a:t>
            </a:r>
          </a:p>
          <a:p>
            <a:pPr algn="just"/>
            <a:endParaRPr lang="en-NZ" sz="3200"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347" y="4839193"/>
            <a:ext cx="1656442" cy="1656442"/>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2011" y="6519446"/>
            <a:ext cx="6183086" cy="338554"/>
          </a:xfrm>
          <a:prstGeom prst="rect">
            <a:avLst/>
          </a:prstGeom>
          <a:noFill/>
        </p:spPr>
        <p:txBody>
          <a:bodyPr wrap="square" rtlCol="0">
            <a:spAutoFit/>
          </a:bodyPr>
          <a:lstStyle/>
          <a:p>
            <a:r>
              <a:rPr lang="en-NZ" sz="800" i="1" dirty="0"/>
              <a:t>Image courtesy of TAW4 at FreeDigitalPhotos.net</a:t>
            </a:r>
            <a:endParaRPr lang="en-NZ" sz="800" dirty="0"/>
          </a:p>
          <a:p>
            <a:endParaRPr lang="en-NZ" sz="800" dirty="0"/>
          </a:p>
        </p:txBody>
      </p:sp>
    </p:spTree>
    <p:extLst>
      <p:ext uri="{BB962C8B-B14F-4D97-AF65-F5344CB8AC3E}">
        <p14:creationId xmlns:p14="http://schemas.microsoft.com/office/powerpoint/2010/main" val="170335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latin typeface="Comic Sans MS" panose="030F0702030302020204" pitchFamily="66" charset="0"/>
              </a:rPr>
              <a:t>Ants? </a:t>
            </a:r>
            <a:r>
              <a:rPr lang="en-NZ" b="1" dirty="0" smtClean="0">
                <a:latin typeface="Comic Sans MS" panose="030F0702030302020204" pitchFamily="66" charset="0"/>
              </a:rPr>
              <a:t>What </a:t>
            </a:r>
            <a:r>
              <a:rPr lang="en-NZ" b="1" dirty="0">
                <a:latin typeface="Comic Sans MS" panose="030F0702030302020204" pitchFamily="66" charset="0"/>
              </a:rPr>
              <a:t>are </a:t>
            </a:r>
            <a:r>
              <a:rPr lang="en-NZ" b="1" dirty="0" smtClean="0">
                <a:latin typeface="Comic Sans MS" panose="030F0702030302020204" pitchFamily="66" charset="0"/>
              </a:rPr>
              <a:t>they?</a:t>
            </a:r>
            <a:endParaRPr lang="en-NZ" b="1" dirty="0">
              <a:latin typeface="Comic Sans MS" panose="030F0702030302020204" pitchFamily="66" charset="0"/>
            </a:endParaRPr>
          </a:p>
        </p:txBody>
      </p:sp>
      <p:sp>
        <p:nvSpPr>
          <p:cNvPr id="3" name="Content Placeholder 2"/>
          <p:cNvSpPr>
            <a:spLocks noGrp="1"/>
          </p:cNvSpPr>
          <p:nvPr>
            <p:ph sz="half" idx="1"/>
          </p:nvPr>
        </p:nvSpPr>
        <p:spPr>
          <a:xfrm>
            <a:off x="707571" y="1575253"/>
            <a:ext cx="6400800" cy="4351338"/>
          </a:xfrm>
        </p:spPr>
        <p:txBody>
          <a:bodyPr>
            <a:noAutofit/>
          </a:bodyPr>
          <a:lstStyle/>
          <a:p>
            <a:r>
              <a:rPr lang="en-NZ" sz="2400" dirty="0" smtClean="0">
                <a:latin typeface="Comic Sans MS" panose="030F0702030302020204" pitchFamily="66" charset="0"/>
              </a:rPr>
              <a:t>Ants are living things. They need air, food and water.</a:t>
            </a:r>
          </a:p>
          <a:p>
            <a:pPr marL="0" indent="0">
              <a:buNone/>
            </a:pPr>
            <a:endParaRPr lang="en-NZ" sz="2400" dirty="0" smtClean="0">
              <a:latin typeface="Comic Sans MS" panose="030F0702030302020204" pitchFamily="66" charset="0"/>
            </a:endParaRPr>
          </a:p>
          <a:p>
            <a:r>
              <a:rPr lang="en-NZ" sz="2400" dirty="0" smtClean="0">
                <a:latin typeface="Comic Sans MS" panose="030F0702030302020204" pitchFamily="66" charset="0"/>
              </a:rPr>
              <a:t>Ants are insects.</a:t>
            </a:r>
          </a:p>
          <a:p>
            <a:endParaRPr lang="en-NZ" sz="2400" dirty="0" smtClean="0">
              <a:latin typeface="Comic Sans MS" panose="030F0702030302020204" pitchFamily="66" charset="0"/>
            </a:endParaRPr>
          </a:p>
          <a:p>
            <a:r>
              <a:rPr lang="en-NZ" sz="2400" dirty="0" smtClean="0">
                <a:latin typeface="Comic Sans MS" panose="030F0702030302020204" pitchFamily="66" charset="0"/>
              </a:rPr>
              <a:t>They have 3 body parts and 6 legs.</a:t>
            </a:r>
          </a:p>
          <a:p>
            <a:endParaRPr lang="en-NZ" sz="2400" dirty="0">
              <a:latin typeface="Comic Sans MS" panose="030F0702030302020204" pitchFamily="66" charset="0"/>
            </a:endParaRPr>
          </a:p>
          <a:p>
            <a:r>
              <a:rPr lang="en-NZ" sz="2400" dirty="0" smtClean="0">
                <a:latin typeface="Comic Sans MS" panose="030F0702030302020204" pitchFamily="66" charset="0"/>
              </a:rPr>
              <a:t>They are in the same family as wasps and bees.</a:t>
            </a:r>
          </a:p>
          <a:p>
            <a:endParaRPr lang="en-NZ" sz="2400" dirty="0" smtClean="0">
              <a:latin typeface="Comic Sans MS" panose="030F0702030302020204" pitchFamily="66" charset="0"/>
            </a:endParaRPr>
          </a:p>
          <a:p>
            <a:r>
              <a:rPr lang="en-NZ" sz="2400" dirty="0" smtClean="0">
                <a:latin typeface="Comic Sans MS" panose="030F0702030302020204" pitchFamily="66" charset="0"/>
              </a:rPr>
              <a:t>The queen ant can lay thousands of eggs a day.</a:t>
            </a:r>
            <a:endParaRPr lang="en-NZ" sz="2400" dirty="0">
              <a:latin typeface="Comic Sans MS" panose="030F0702030302020204" pitchFamily="66" charset="0"/>
            </a:endParaRPr>
          </a:p>
        </p:txBody>
      </p:sp>
      <p:pic>
        <p:nvPicPr>
          <p:cNvPr id="5" name="Content Placeholder 4" descr="YCA.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507887" y="2269522"/>
            <a:ext cx="3845913" cy="2797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593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4998" y="2001422"/>
            <a:ext cx="7886700" cy="1325563"/>
          </a:xfrm>
        </p:spPr>
        <p:txBody>
          <a:bodyPr/>
          <a:lstStyle/>
          <a:p>
            <a:pPr algn="ctr"/>
            <a:r>
              <a:rPr lang="en-NZ" b="1" dirty="0" smtClean="0">
                <a:latin typeface="Comic Sans MS" panose="030F0702030302020204" pitchFamily="66" charset="0"/>
              </a:rPr>
              <a:t>What is an invasive </a:t>
            </a:r>
            <a:r>
              <a:rPr lang="en-NZ" b="1" dirty="0">
                <a:latin typeface="Comic Sans MS" panose="030F0702030302020204" pitchFamily="66" charset="0"/>
              </a:rPr>
              <a:t>a</a:t>
            </a:r>
            <a:r>
              <a:rPr lang="en-NZ" b="1" dirty="0" smtClean="0">
                <a:latin typeface="Comic Sans MS" panose="030F0702030302020204" pitchFamily="66" charset="0"/>
              </a:rPr>
              <a:t>nt?</a:t>
            </a:r>
            <a:endParaRPr lang="en-NZ" b="1" dirty="0">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108" y="3646940"/>
            <a:ext cx="1656442" cy="1656442"/>
          </a:xfrm>
          <a:prstGeom prst="rect">
            <a:avLst/>
          </a:prstGeom>
          <a:ln>
            <a:noFill/>
          </a:ln>
          <a:effectLst>
            <a:outerShdw blurRad="190500" algn="tl" rotWithShape="0">
              <a:srgbClr val="000000">
                <a:alpha val="70000"/>
              </a:srgbClr>
            </a:outerShdw>
          </a:effectLst>
        </p:spPr>
      </p:pic>
      <p:sp>
        <p:nvSpPr>
          <p:cNvPr id="7" name="TextBox 6"/>
          <p:cNvSpPr txBox="1"/>
          <p:nvPr/>
        </p:nvSpPr>
        <p:spPr>
          <a:xfrm>
            <a:off x="45262" y="6519446"/>
            <a:ext cx="6183086" cy="338554"/>
          </a:xfrm>
          <a:prstGeom prst="rect">
            <a:avLst/>
          </a:prstGeom>
          <a:noFill/>
        </p:spPr>
        <p:txBody>
          <a:bodyPr wrap="square" rtlCol="0">
            <a:spAutoFit/>
          </a:bodyPr>
          <a:lstStyle/>
          <a:p>
            <a:r>
              <a:rPr lang="en-NZ" sz="800" i="1" dirty="0"/>
              <a:t>Image courtesy of TAW4 at FreeDigitalPhotos.net</a:t>
            </a:r>
            <a:endParaRPr lang="en-NZ" sz="800" dirty="0"/>
          </a:p>
          <a:p>
            <a:endParaRPr lang="en-NZ" sz="800" dirty="0"/>
          </a:p>
        </p:txBody>
      </p:sp>
    </p:spTree>
    <p:extLst>
      <p:ext uri="{BB962C8B-B14F-4D97-AF65-F5344CB8AC3E}">
        <p14:creationId xmlns:p14="http://schemas.microsoft.com/office/powerpoint/2010/main" val="369067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6581" y="1547215"/>
            <a:ext cx="4864744" cy="3089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2250793" y="146051"/>
            <a:ext cx="7886700" cy="994172"/>
          </a:xfrm>
        </p:spPr>
        <p:txBody>
          <a:bodyPr/>
          <a:lstStyle/>
          <a:p>
            <a:pPr algn="ctr"/>
            <a:r>
              <a:rPr lang="en-NZ" b="1" dirty="0" smtClean="0">
                <a:latin typeface="Comic Sans MS" panose="030F0702030302020204" pitchFamily="66" charset="0"/>
              </a:rPr>
              <a:t>What is an invasive </a:t>
            </a:r>
            <a:r>
              <a:rPr lang="en-NZ" b="1" dirty="0">
                <a:latin typeface="Comic Sans MS" panose="030F0702030302020204" pitchFamily="66" charset="0"/>
              </a:rPr>
              <a:t>a</a:t>
            </a:r>
            <a:r>
              <a:rPr lang="en-NZ" b="1" dirty="0" smtClean="0">
                <a:latin typeface="Comic Sans MS" panose="030F0702030302020204" pitchFamily="66" charset="0"/>
              </a:rPr>
              <a:t>nt?</a:t>
            </a:r>
            <a:endParaRPr lang="en-NZ" b="1" dirty="0">
              <a:latin typeface="Comic Sans MS" panose="030F0702030302020204" pitchFamily="66" charset="0"/>
            </a:endParaRPr>
          </a:p>
        </p:txBody>
      </p:sp>
      <p:sp>
        <p:nvSpPr>
          <p:cNvPr id="3" name="Content Placeholder 2"/>
          <p:cNvSpPr>
            <a:spLocks noGrp="1"/>
          </p:cNvSpPr>
          <p:nvPr>
            <p:ph idx="1"/>
          </p:nvPr>
        </p:nvSpPr>
        <p:spPr>
          <a:xfrm>
            <a:off x="6878079" y="1783226"/>
            <a:ext cx="3668727" cy="1959608"/>
          </a:xfrm>
        </p:spPr>
        <p:txBody>
          <a:bodyPr>
            <a:noAutofit/>
          </a:bodyPr>
          <a:lstStyle/>
          <a:p>
            <a:pPr marL="0" indent="0">
              <a:buNone/>
            </a:pPr>
            <a:r>
              <a:rPr lang="en-NZ" sz="3000" dirty="0">
                <a:latin typeface="Comic Sans MS" panose="030F0702030302020204" pitchFamily="66" charset="0"/>
              </a:rPr>
              <a:t>An ant that is introduced outside its home range and that damages the natural environment of its new home.</a:t>
            </a:r>
          </a:p>
          <a:p>
            <a:endParaRPr lang="en-NZ" sz="3000" dirty="0">
              <a:latin typeface="Comic Sans MS" panose="030F0702030302020204" pitchFamily="66" charset="0"/>
            </a:endParaRPr>
          </a:p>
        </p:txBody>
      </p:sp>
      <p:sp>
        <p:nvSpPr>
          <p:cNvPr id="7" name="Content Placeholder 2"/>
          <p:cNvSpPr txBox="1">
            <a:spLocks/>
          </p:cNvSpPr>
          <p:nvPr/>
        </p:nvSpPr>
        <p:spPr>
          <a:xfrm>
            <a:off x="1917081" y="5289964"/>
            <a:ext cx="4864745" cy="90763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NZ" sz="2000" dirty="0">
                <a:latin typeface="Comic Sans MS" panose="030F0702030302020204" pitchFamily="66" charset="0"/>
              </a:rPr>
              <a:t>The picture shows red imported fire ants travelling over floodwaters on an uprooted tree</a:t>
            </a:r>
          </a:p>
          <a:p>
            <a:pPr algn="just"/>
            <a:endParaRPr lang="en-NZ" sz="2000" dirty="0">
              <a:latin typeface="Comic Sans MS" panose="030F0702030302020204" pitchFamily="66" charset="0"/>
            </a:endParaRPr>
          </a:p>
        </p:txBody>
      </p:sp>
    </p:spTree>
    <p:extLst>
      <p:ext uri="{BB962C8B-B14F-4D97-AF65-F5344CB8AC3E}">
        <p14:creationId xmlns:p14="http://schemas.microsoft.com/office/powerpoint/2010/main" val="132196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2650" y="1917201"/>
            <a:ext cx="7886700" cy="1325563"/>
          </a:xfrm>
        </p:spPr>
        <p:txBody>
          <a:bodyPr/>
          <a:lstStyle/>
          <a:p>
            <a:pPr algn="ctr"/>
            <a:r>
              <a:rPr lang="en-NZ" b="1" dirty="0" smtClean="0">
                <a:latin typeface="Comic Sans MS" panose="030F0702030302020204" pitchFamily="66" charset="0"/>
              </a:rPr>
              <a:t>Are all ants invasive?</a:t>
            </a:r>
            <a:endParaRPr lang="en-NZ" b="1" dirty="0">
              <a:latin typeface="Comic Sans MS" panose="030F0702030302020204"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591" y="3541834"/>
            <a:ext cx="2086476" cy="2086476"/>
          </a:xfrm>
          <a:prstGeom prst="rect">
            <a:avLst/>
          </a:prstGeom>
          <a:ln>
            <a:noFill/>
          </a:ln>
          <a:effectLst>
            <a:outerShdw blurRad="190500" algn="tl" rotWithShape="0">
              <a:srgbClr val="000000">
                <a:alpha val="70000"/>
              </a:srgbClr>
            </a:outerShdw>
          </a:effectLst>
        </p:spPr>
      </p:pic>
      <p:sp>
        <p:nvSpPr>
          <p:cNvPr id="6" name="TextBox 5"/>
          <p:cNvSpPr txBox="1"/>
          <p:nvPr/>
        </p:nvSpPr>
        <p:spPr>
          <a:xfrm>
            <a:off x="109765" y="6580522"/>
            <a:ext cx="6183086" cy="338554"/>
          </a:xfrm>
          <a:prstGeom prst="rect">
            <a:avLst/>
          </a:prstGeom>
          <a:noFill/>
        </p:spPr>
        <p:txBody>
          <a:bodyPr wrap="square" rtlCol="0">
            <a:spAutoFit/>
          </a:bodyPr>
          <a:lstStyle/>
          <a:p>
            <a:r>
              <a:rPr lang="en-NZ" sz="800" i="1" dirty="0"/>
              <a:t>Image courtesy of TAW4 at FreeDigitalPhotos.net</a:t>
            </a:r>
            <a:endParaRPr lang="en-NZ" sz="800" dirty="0"/>
          </a:p>
          <a:p>
            <a:endParaRPr lang="en-NZ" sz="800" dirty="0"/>
          </a:p>
        </p:txBody>
      </p:sp>
    </p:spTree>
    <p:extLst>
      <p:ext uri="{BB962C8B-B14F-4D97-AF65-F5344CB8AC3E}">
        <p14:creationId xmlns:p14="http://schemas.microsoft.com/office/powerpoint/2010/main" val="34238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1 4"/>
          <p:cNvSpPr/>
          <p:nvPr/>
        </p:nvSpPr>
        <p:spPr>
          <a:xfrm rot="20483454">
            <a:off x="445647" y="480573"/>
            <a:ext cx="5392070" cy="294138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p:cNvSpPr>
            <a:spLocks noGrp="1"/>
          </p:cNvSpPr>
          <p:nvPr>
            <p:ph type="title"/>
          </p:nvPr>
        </p:nvSpPr>
        <p:spPr>
          <a:xfrm>
            <a:off x="3567792" y="21771"/>
            <a:ext cx="7886700" cy="1325563"/>
          </a:xfrm>
        </p:spPr>
        <p:txBody>
          <a:bodyPr/>
          <a:lstStyle/>
          <a:p>
            <a:pPr algn="ctr"/>
            <a:r>
              <a:rPr lang="en-NZ" b="1" dirty="0" smtClean="0">
                <a:latin typeface="Comic Sans MS" panose="030F0702030302020204" pitchFamily="66" charset="0"/>
              </a:rPr>
              <a:t>Are all ants invasive?</a:t>
            </a:r>
            <a:endParaRPr lang="en-NZ" b="1" dirty="0">
              <a:latin typeface="Comic Sans MS" panose="030F0702030302020204" pitchFamily="66" charset="0"/>
            </a:endParaRPr>
          </a:p>
        </p:txBody>
      </p:sp>
      <p:sp>
        <p:nvSpPr>
          <p:cNvPr id="3" name="Content Placeholder 2"/>
          <p:cNvSpPr>
            <a:spLocks noGrp="1"/>
          </p:cNvSpPr>
          <p:nvPr>
            <p:ph sz="half" idx="1"/>
          </p:nvPr>
        </p:nvSpPr>
        <p:spPr>
          <a:xfrm>
            <a:off x="311839" y="2294393"/>
            <a:ext cx="5115204" cy="4752975"/>
          </a:xfrm>
        </p:spPr>
        <p:txBody>
          <a:bodyPr>
            <a:normAutofit fontScale="70000" lnSpcReduction="20000"/>
          </a:bodyPr>
          <a:lstStyle/>
          <a:p>
            <a:pPr marL="0" indent="0" algn="ctr">
              <a:buNone/>
            </a:pPr>
            <a:endParaRPr lang="en-NZ" sz="6300" dirty="0">
              <a:latin typeface="Comic Sans MS" panose="030F0702030302020204" pitchFamily="66" charset="0"/>
            </a:endParaRPr>
          </a:p>
          <a:p>
            <a:r>
              <a:rPr lang="en-NZ" sz="3600" dirty="0">
                <a:latin typeface="Comic Sans MS" panose="030F0702030302020204" pitchFamily="66" charset="0"/>
              </a:rPr>
              <a:t>Only some introduced ants cause problems.</a:t>
            </a:r>
          </a:p>
          <a:p>
            <a:endParaRPr lang="en-NZ" sz="3600" dirty="0">
              <a:latin typeface="Comic Sans MS" panose="030F0702030302020204" pitchFamily="66" charset="0"/>
            </a:endParaRPr>
          </a:p>
          <a:p>
            <a:r>
              <a:rPr lang="en-NZ" sz="3600" dirty="0">
                <a:latin typeface="Comic Sans MS" panose="030F0702030302020204" pitchFamily="66" charset="0"/>
              </a:rPr>
              <a:t>Some ants are only bad in great numbers.</a:t>
            </a:r>
          </a:p>
          <a:p>
            <a:endParaRPr lang="en-NZ" sz="3600" dirty="0">
              <a:latin typeface="Comic Sans MS" panose="030F0702030302020204" pitchFamily="66" charset="0"/>
            </a:endParaRPr>
          </a:p>
          <a:p>
            <a:r>
              <a:rPr lang="en-NZ" sz="3600" dirty="0">
                <a:latin typeface="Comic Sans MS" panose="030F0702030302020204" pitchFamily="66" charset="0"/>
              </a:rPr>
              <a:t>Most ants do </a:t>
            </a:r>
            <a:r>
              <a:rPr lang="en-NZ" sz="3600" b="1" u="sng" dirty="0">
                <a:latin typeface="Comic Sans MS" panose="030F0702030302020204" pitchFamily="66" charset="0"/>
              </a:rPr>
              <a:t>good things</a:t>
            </a:r>
            <a:r>
              <a:rPr lang="en-NZ" sz="3600" dirty="0">
                <a:latin typeface="Comic Sans MS" panose="030F0702030302020204" pitchFamily="66" charset="0"/>
              </a:rPr>
              <a:t> for the environment. They cycle nutrients in soil and eat the larvae of household pests like flies and cockroaches.</a:t>
            </a:r>
          </a:p>
        </p:txBody>
      </p:sp>
      <p:pic>
        <p:nvPicPr>
          <p:cNvPr id="7" name="Picture 6" descr="Odontomachus_simillimus_IMG_088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8337" y="1477964"/>
            <a:ext cx="4798851" cy="30648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6753612" y="4900410"/>
            <a:ext cx="4208302" cy="1631216"/>
          </a:xfrm>
          <a:prstGeom prst="rect">
            <a:avLst/>
          </a:prstGeom>
        </p:spPr>
        <p:txBody>
          <a:bodyPr wrap="square">
            <a:spAutoFit/>
          </a:bodyPr>
          <a:lstStyle/>
          <a:p>
            <a:r>
              <a:rPr lang="en-NZ" sz="2000" dirty="0">
                <a:latin typeface="Comic Sans MS" panose="030F0702030302020204" pitchFamily="66" charset="0"/>
              </a:rPr>
              <a:t>The ant in the picture is called a trap jaw ant.  It has been introduced into the Pacific but does not cause problems (although it can bite!)</a:t>
            </a:r>
          </a:p>
        </p:txBody>
      </p:sp>
      <p:sp>
        <p:nvSpPr>
          <p:cNvPr id="6" name="Rectangle 5"/>
          <p:cNvSpPr/>
          <p:nvPr/>
        </p:nvSpPr>
        <p:spPr>
          <a:xfrm rot="19569773">
            <a:off x="1895952" y="1138153"/>
            <a:ext cx="2106667" cy="1569660"/>
          </a:xfrm>
          <a:prstGeom prst="rect">
            <a:avLst/>
          </a:prstGeom>
        </p:spPr>
        <p:txBody>
          <a:bodyPr wrap="none">
            <a:spAutoFit/>
          </a:bodyPr>
          <a:lstStyle/>
          <a:p>
            <a:pPr algn="ctr"/>
            <a:r>
              <a:rPr lang="en-NZ" sz="9600" dirty="0">
                <a:solidFill>
                  <a:srgbClr val="FF0000"/>
                </a:solidFill>
                <a:effectLst>
                  <a:outerShdw blurRad="38100" dist="38100" dir="2700000" algn="tl">
                    <a:srgbClr val="000000">
                      <a:alpha val="43137"/>
                    </a:srgbClr>
                  </a:outerShdw>
                </a:effectLst>
                <a:latin typeface="Comic Sans MS" panose="030F0702030302020204" pitchFamily="66" charset="0"/>
              </a:rPr>
              <a:t>No!</a:t>
            </a:r>
          </a:p>
        </p:txBody>
      </p:sp>
    </p:spTree>
    <p:extLst>
      <p:ext uri="{BB962C8B-B14F-4D97-AF65-F5344CB8AC3E}">
        <p14:creationId xmlns:p14="http://schemas.microsoft.com/office/powerpoint/2010/main" val="3366976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52650" y="1917201"/>
            <a:ext cx="7886700" cy="1325563"/>
          </a:xfrm>
        </p:spPr>
        <p:txBody>
          <a:bodyPr/>
          <a:lstStyle/>
          <a:p>
            <a:pPr algn="ctr"/>
            <a:r>
              <a:rPr lang="en-NZ" b="1" dirty="0" smtClean="0">
                <a:latin typeface="Comic Sans MS" panose="030F0702030302020204" pitchFamily="66" charset="0"/>
              </a:rPr>
              <a:t>Are all ants bad?</a:t>
            </a:r>
            <a:endParaRPr lang="en-NZ" b="1" dirty="0">
              <a:latin typeface="Comic Sans MS" panose="030F0702030302020204" pitchFamily="66"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476" y="3454748"/>
            <a:ext cx="2086476" cy="2086476"/>
          </a:xfrm>
          <a:prstGeom prst="rect">
            <a:avLst/>
          </a:prstGeom>
        </p:spPr>
      </p:pic>
      <p:sp>
        <p:nvSpPr>
          <p:cNvPr id="6" name="TextBox 5"/>
          <p:cNvSpPr txBox="1"/>
          <p:nvPr/>
        </p:nvSpPr>
        <p:spPr>
          <a:xfrm>
            <a:off x="0" y="6580522"/>
            <a:ext cx="6183086" cy="338554"/>
          </a:xfrm>
          <a:prstGeom prst="rect">
            <a:avLst/>
          </a:prstGeom>
          <a:noFill/>
        </p:spPr>
        <p:txBody>
          <a:bodyPr wrap="square" rtlCol="0">
            <a:spAutoFit/>
          </a:bodyPr>
          <a:lstStyle/>
          <a:p>
            <a:r>
              <a:rPr lang="en-NZ" sz="800" i="1" dirty="0"/>
              <a:t>Image courtesy of TAW4 at FreeDigitalPhotos.net</a:t>
            </a:r>
            <a:endParaRPr lang="en-NZ" sz="800" dirty="0"/>
          </a:p>
          <a:p>
            <a:endParaRPr lang="en-NZ" sz="800" dirty="0"/>
          </a:p>
        </p:txBody>
      </p:sp>
    </p:spTree>
    <p:extLst>
      <p:ext uri="{BB962C8B-B14F-4D97-AF65-F5344CB8AC3E}">
        <p14:creationId xmlns:p14="http://schemas.microsoft.com/office/powerpoint/2010/main" val="1673691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205" y="1"/>
            <a:ext cx="7886700" cy="1325563"/>
          </a:xfrm>
        </p:spPr>
        <p:txBody>
          <a:bodyPr/>
          <a:lstStyle/>
          <a:p>
            <a:pPr algn="ctr"/>
            <a:r>
              <a:rPr lang="en-NZ" b="1" dirty="0" smtClean="0">
                <a:latin typeface="Comic Sans MS" panose="030F0702030302020204" pitchFamily="66" charset="0"/>
              </a:rPr>
              <a:t>Why are some ants bad?</a:t>
            </a:r>
            <a:endParaRPr lang="en-NZ" b="1" dirty="0">
              <a:latin typeface="Comic Sans MS" panose="030F0702030302020204" pitchFamily="66" charset="0"/>
            </a:endParaRP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043748" y="1652895"/>
            <a:ext cx="2461304" cy="3701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7687" y="1573305"/>
            <a:ext cx="2518873" cy="1889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72402" y="3465543"/>
            <a:ext cx="3153730" cy="18922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43749" y="1576542"/>
            <a:ext cx="2803939" cy="18891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366559" y="1576389"/>
            <a:ext cx="2833732" cy="3778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1898821" y="5431051"/>
            <a:ext cx="8301471" cy="1323439"/>
          </a:xfrm>
          <a:prstGeom prst="rect">
            <a:avLst/>
          </a:prstGeom>
        </p:spPr>
        <p:txBody>
          <a:bodyPr wrap="square">
            <a:spAutoFit/>
          </a:bodyPr>
          <a:lstStyle/>
          <a:p>
            <a:pPr algn="just"/>
            <a:r>
              <a:rPr lang="en-NZ" sz="2000" dirty="0">
                <a:latin typeface="Comic Sans MS" panose="030F0702030302020204" pitchFamily="66" charset="0"/>
              </a:rPr>
              <a:t>Clockwise from left: A little fire ant biting; skin rash caused by yellow crazy ants; Sea bird chick covered by African big-headed ants; a child stung on the cheek by a fire ant; ants ‘farm’ scale insects, which damage crops.</a:t>
            </a:r>
          </a:p>
        </p:txBody>
      </p:sp>
    </p:spTree>
    <p:extLst>
      <p:ext uri="{BB962C8B-B14F-4D97-AF65-F5344CB8AC3E}">
        <p14:creationId xmlns:p14="http://schemas.microsoft.com/office/powerpoint/2010/main" val="3259974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1390</Words>
  <Application>Microsoft Office PowerPoint</Application>
  <PresentationFormat>Widescreen</PresentationFormat>
  <Paragraphs>94</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Aharoni</vt:lpstr>
      <vt:lpstr>Arial</vt:lpstr>
      <vt:lpstr>Arial</vt:lpstr>
      <vt:lpstr>Calibri</vt:lpstr>
      <vt:lpstr>Calibri Light</vt:lpstr>
      <vt:lpstr>Comic Sans MS</vt:lpstr>
      <vt:lpstr>Office Theme</vt:lpstr>
      <vt:lpstr>PowerPoint Presentation</vt:lpstr>
      <vt:lpstr>What are we going to learn today?</vt:lpstr>
      <vt:lpstr>Ants? What are they?</vt:lpstr>
      <vt:lpstr>What is an invasive ant?</vt:lpstr>
      <vt:lpstr>What is an invasive ant?</vt:lpstr>
      <vt:lpstr>Are all ants invasive?</vt:lpstr>
      <vt:lpstr>Are all ants invasive?</vt:lpstr>
      <vt:lpstr>Are all ants bad?</vt:lpstr>
      <vt:lpstr>Why are some ants bad?</vt:lpstr>
      <vt:lpstr>What we have learnt today</vt:lpstr>
      <vt:lpstr>For our next lesson</vt:lpstr>
      <vt:lpstr>See you next time!</vt:lpstr>
    </vt:vector>
  </TitlesOfParts>
  <Company>Victoria University of Wellington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Ganges Lim</dc:creator>
  <cp:lastModifiedBy>Ganges Lim</cp:lastModifiedBy>
  <cp:revision>19</cp:revision>
  <dcterms:created xsi:type="dcterms:W3CDTF">2018-03-18T23:19:52Z</dcterms:created>
  <dcterms:modified xsi:type="dcterms:W3CDTF">2018-03-26T22:16:51Z</dcterms:modified>
</cp:coreProperties>
</file>